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21" r:id="rId2"/>
    <p:sldId id="287" r:id="rId3"/>
    <p:sldId id="286" r:id="rId4"/>
    <p:sldId id="264" r:id="rId5"/>
    <p:sldId id="522" r:id="rId6"/>
    <p:sldId id="510" r:id="rId7"/>
    <p:sldId id="5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avis" initials="RD" lastIdx="7" clrIdx="0">
    <p:extLst>
      <p:ext uri="{19B8F6BF-5375-455C-9EA6-DF929625EA0E}">
        <p15:presenceInfo xmlns:p15="http://schemas.microsoft.com/office/powerpoint/2012/main" userId="41834739834392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8A"/>
    <a:srgbClr val="6EBF4B"/>
    <a:srgbClr val="6EC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6" d="100"/>
          <a:sy n="86" d="100"/>
        </p:scale>
        <p:origin x="66" y="8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A41CA-3E50-4E6D-A47F-246B44FFCC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99439-2146-4E7C-82BA-995170A570DE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155A9B"/>
          </a:solidFill>
        </a:ln>
      </dgm:spPr>
      <dgm:t>
        <a:bodyPr/>
        <a:lstStyle/>
        <a:p>
          <a:r>
            <a:rPr lang="en-US" sz="2000" b="0" baseline="0" dirty="0">
              <a:solidFill>
                <a:schemeClr val="tx1"/>
              </a:solidFill>
              <a:latin typeface="Gill Sans MT" panose="020B0502020104020203" pitchFamily="34" charset="0"/>
            </a:rPr>
            <a:t>Payments are billed, collected, and enforced like property taxes*</a:t>
          </a:r>
        </a:p>
      </dgm:t>
    </dgm:pt>
    <dgm:pt modelId="{0E919AAD-8EBC-4D03-A6B3-E2FE4C445B75}" type="parTrans" cxnId="{6D2FC517-2061-4EB3-B438-A1BF5E5DB6D9}">
      <dgm:prSet/>
      <dgm:spPr/>
      <dgm:t>
        <a:bodyPr/>
        <a:lstStyle/>
        <a:p>
          <a:endParaRPr lang="en-US"/>
        </a:p>
      </dgm:t>
    </dgm:pt>
    <dgm:pt modelId="{5B807F3F-1E39-4367-B968-DB72A2C670B6}" type="sibTrans" cxnId="{6D2FC517-2061-4EB3-B438-A1BF5E5DB6D9}">
      <dgm:prSet/>
      <dgm:spPr/>
      <dgm:t>
        <a:bodyPr/>
        <a:lstStyle/>
        <a:p>
          <a:endParaRPr lang="en-US"/>
        </a:p>
      </dgm:t>
    </dgm:pt>
    <dgm:pt modelId="{6D188084-9489-4633-8CAF-060F9EE1D9D1}">
      <dgm:prSet custT="1"/>
      <dgm:spPr>
        <a:solidFill>
          <a:srgbClr val="155A9B"/>
        </a:solidFill>
        <a:ln>
          <a:solidFill>
            <a:srgbClr val="155A9B"/>
          </a:solidFill>
        </a:ln>
      </dgm:spPr>
      <dgm:t>
        <a:bodyPr/>
        <a:lstStyle/>
        <a:p>
          <a:r>
            <a:rPr lang="en-US" sz="2000" b="0" baseline="0" dirty="0">
              <a:latin typeface="Gill Sans MT" panose="020B0502020104020203" pitchFamily="34" charset="0"/>
            </a:rPr>
            <a:t>Define the project and the portion eligible for C-PACE financing</a:t>
          </a:r>
        </a:p>
      </dgm:t>
    </dgm:pt>
    <dgm:pt modelId="{FE05DE4C-FBA3-4DDC-AC60-30437F51DBBA}" type="parTrans" cxnId="{ADF780D0-2C42-44C0-97FA-F489579132FD}">
      <dgm:prSet/>
      <dgm:spPr/>
      <dgm:t>
        <a:bodyPr/>
        <a:lstStyle/>
        <a:p>
          <a:endParaRPr lang="en-US"/>
        </a:p>
      </dgm:t>
    </dgm:pt>
    <dgm:pt modelId="{EE3A238D-31BE-4672-B5D7-77BD6D1263B1}" type="sibTrans" cxnId="{ADF780D0-2C42-44C0-97FA-F489579132FD}">
      <dgm:prSet/>
      <dgm:spPr/>
      <dgm:t>
        <a:bodyPr/>
        <a:lstStyle/>
        <a:p>
          <a:endParaRPr lang="en-US"/>
        </a:p>
      </dgm:t>
    </dgm:pt>
    <dgm:pt modelId="{7C35C74C-CCB1-4E5C-93BB-4A19E7BD9906}">
      <dgm:prSet custT="1"/>
      <dgm:spPr>
        <a:solidFill>
          <a:srgbClr val="155A9B"/>
        </a:solidFill>
        <a:ln>
          <a:solidFill>
            <a:srgbClr val="155A9B"/>
          </a:solidFill>
        </a:ln>
      </dgm:spPr>
      <dgm:t>
        <a:bodyPr/>
        <a:lstStyle/>
        <a:p>
          <a:r>
            <a:rPr lang="en-US" sz="2000" b="0" baseline="0" dirty="0">
              <a:latin typeface="Gill Sans MT" panose="020B0502020104020203" pitchFamily="34" charset="0"/>
            </a:rPr>
            <a:t>Negotiate financial terms between property owner and C-PACE lender</a:t>
          </a:r>
        </a:p>
      </dgm:t>
    </dgm:pt>
    <dgm:pt modelId="{5A3AC09A-3BDB-455B-B306-35E176AC9096}" type="sibTrans" cxnId="{BF093286-0026-475D-BAD6-09705F5E519C}">
      <dgm:prSet/>
      <dgm:spPr/>
      <dgm:t>
        <a:bodyPr/>
        <a:lstStyle/>
        <a:p>
          <a:endParaRPr lang="en-US"/>
        </a:p>
      </dgm:t>
    </dgm:pt>
    <dgm:pt modelId="{893F4332-1449-41C5-8AC1-B4C1F437FC8D}" type="parTrans" cxnId="{BF093286-0026-475D-BAD6-09705F5E519C}">
      <dgm:prSet/>
      <dgm:spPr/>
      <dgm:t>
        <a:bodyPr/>
        <a:lstStyle/>
        <a:p>
          <a:endParaRPr lang="en-US"/>
        </a:p>
      </dgm:t>
    </dgm:pt>
    <dgm:pt modelId="{4F39AF50-FFEB-4510-8756-DA28CD447010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155A9B"/>
          </a:solidFill>
        </a:ln>
      </dgm:spPr>
      <dgm:t>
        <a:bodyPr/>
        <a:lstStyle/>
        <a:p>
          <a:r>
            <a:rPr lang="en-US" sz="2000" b="0" baseline="0" dirty="0">
              <a:solidFill>
                <a:schemeClr val="tx1"/>
              </a:solidFill>
              <a:latin typeface="Gill Sans MT" panose="020B0502020104020203" pitchFamily="34" charset="0"/>
            </a:rPr>
            <a:t>Obtain a technical analysis of the project’s utility savings</a:t>
          </a:r>
        </a:p>
      </dgm:t>
    </dgm:pt>
    <dgm:pt modelId="{197EB021-95C8-403A-ADF3-1D0616FD8A7F}" type="parTrans" cxnId="{21679713-0607-401E-B90E-DCBAB1DB4BAE}">
      <dgm:prSet/>
      <dgm:spPr/>
      <dgm:t>
        <a:bodyPr/>
        <a:lstStyle/>
        <a:p>
          <a:endParaRPr lang="en-US"/>
        </a:p>
      </dgm:t>
    </dgm:pt>
    <dgm:pt modelId="{070F1D24-DBF8-46B8-A940-AA94FC6ADE0C}" type="sibTrans" cxnId="{21679713-0607-401E-B90E-DCBAB1DB4BAE}">
      <dgm:prSet/>
      <dgm:spPr/>
      <dgm:t>
        <a:bodyPr/>
        <a:lstStyle/>
        <a:p>
          <a:endParaRPr lang="en-US"/>
        </a:p>
      </dgm:t>
    </dgm:pt>
    <dgm:pt modelId="{7827267E-7A52-464C-B8F1-958292FFDB71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155A9B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2000" b="0" dirty="0">
              <a:solidFill>
                <a:schemeClr val="tx1"/>
              </a:solidFill>
              <a:latin typeface="Gill Sans MT" panose="020B0502020104020203" pitchFamily="34" charset="0"/>
            </a:rPr>
            <a:t>Obtain the consent of other mortgage lenders on the property</a:t>
          </a:r>
          <a:endParaRPr lang="en-US" sz="2000" b="0" baseline="0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6212EF86-D296-438A-96DC-B7BBE7A93E6C}" type="parTrans" cxnId="{CA23F1DB-AE34-4D6C-81CC-343C834DAFF4}">
      <dgm:prSet/>
      <dgm:spPr/>
      <dgm:t>
        <a:bodyPr/>
        <a:lstStyle/>
        <a:p>
          <a:endParaRPr lang="en-US"/>
        </a:p>
      </dgm:t>
    </dgm:pt>
    <dgm:pt modelId="{C8C80D71-1406-4874-94CF-8189D87B1402}" type="sibTrans" cxnId="{CA23F1DB-AE34-4D6C-81CC-343C834DAFF4}">
      <dgm:prSet/>
      <dgm:spPr/>
      <dgm:t>
        <a:bodyPr/>
        <a:lstStyle/>
        <a:p>
          <a:endParaRPr lang="en-US"/>
        </a:p>
      </dgm:t>
    </dgm:pt>
    <dgm:pt modelId="{035BEC29-8C52-4FB4-8097-636C57AD18C1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155A9B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2000" b="0" dirty="0">
              <a:solidFill>
                <a:schemeClr val="tx1"/>
              </a:solidFill>
              <a:latin typeface="Gill Sans MT" panose="020B0502020104020203" pitchFamily="34" charset="0"/>
            </a:rPr>
            <a:t>Apply to local government’s Program Administrator</a:t>
          </a:r>
          <a:endParaRPr lang="en-US" sz="2000" b="0" baseline="0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9ADF9AB2-5E8E-46F6-8E52-A0E150033681}" type="parTrans" cxnId="{0BB66F40-C00B-47DE-9BAA-97C31FC985C0}">
      <dgm:prSet/>
      <dgm:spPr/>
      <dgm:t>
        <a:bodyPr/>
        <a:lstStyle/>
        <a:p>
          <a:endParaRPr lang="en-US"/>
        </a:p>
      </dgm:t>
    </dgm:pt>
    <dgm:pt modelId="{EB32E643-F3F2-4038-B041-E4C99A8928EE}" type="sibTrans" cxnId="{0BB66F40-C00B-47DE-9BAA-97C31FC985C0}">
      <dgm:prSet/>
      <dgm:spPr/>
      <dgm:t>
        <a:bodyPr/>
        <a:lstStyle/>
        <a:p>
          <a:endParaRPr lang="en-US"/>
        </a:p>
      </dgm:t>
    </dgm:pt>
    <dgm:pt modelId="{CCDF406F-67F2-458B-8810-557E7B340799}" type="pres">
      <dgm:prSet presAssocID="{1DBA41CA-3E50-4E6D-A47F-246B44FFCC53}" presName="Name0" presStyleCnt="0">
        <dgm:presLayoutVars>
          <dgm:chMax val="7"/>
          <dgm:chPref val="7"/>
          <dgm:dir/>
        </dgm:presLayoutVars>
      </dgm:prSet>
      <dgm:spPr/>
    </dgm:pt>
    <dgm:pt modelId="{418D1D78-B6BB-4AAA-A7C1-AC84B08872C0}" type="pres">
      <dgm:prSet presAssocID="{1DBA41CA-3E50-4E6D-A47F-246B44FFCC53}" presName="Name1" presStyleCnt="0"/>
      <dgm:spPr/>
    </dgm:pt>
    <dgm:pt modelId="{8535EAE8-2510-4C17-A304-93D9425636E2}" type="pres">
      <dgm:prSet presAssocID="{1DBA41CA-3E50-4E6D-A47F-246B44FFCC53}" presName="cycle" presStyleCnt="0"/>
      <dgm:spPr/>
    </dgm:pt>
    <dgm:pt modelId="{5D225D27-23D6-420E-9B94-7CDC8C0F2FD9}" type="pres">
      <dgm:prSet presAssocID="{1DBA41CA-3E50-4E6D-A47F-246B44FFCC53}" presName="srcNode" presStyleLbl="node1" presStyleIdx="0" presStyleCnt="6"/>
      <dgm:spPr/>
    </dgm:pt>
    <dgm:pt modelId="{FB51980B-9E7F-49F6-9A74-25C0E5669FA5}" type="pres">
      <dgm:prSet presAssocID="{1DBA41CA-3E50-4E6D-A47F-246B44FFCC53}" presName="conn" presStyleLbl="parChTrans1D2" presStyleIdx="0" presStyleCnt="1"/>
      <dgm:spPr/>
    </dgm:pt>
    <dgm:pt modelId="{F8E69F94-0A1E-4118-BE62-96D5A1436A41}" type="pres">
      <dgm:prSet presAssocID="{1DBA41CA-3E50-4E6D-A47F-246B44FFCC53}" presName="extraNode" presStyleLbl="node1" presStyleIdx="0" presStyleCnt="6"/>
      <dgm:spPr/>
    </dgm:pt>
    <dgm:pt modelId="{B55E5E4C-A721-48AC-8413-28B01F4EEB7C}" type="pres">
      <dgm:prSet presAssocID="{1DBA41CA-3E50-4E6D-A47F-246B44FFCC53}" presName="dstNode" presStyleLbl="node1" presStyleIdx="0" presStyleCnt="6"/>
      <dgm:spPr/>
    </dgm:pt>
    <dgm:pt modelId="{F38FF4BF-A20B-47FC-90AB-441150D25B6C}" type="pres">
      <dgm:prSet presAssocID="{6D188084-9489-4633-8CAF-060F9EE1D9D1}" presName="text_1" presStyleLbl="node1" presStyleIdx="0" presStyleCnt="6">
        <dgm:presLayoutVars>
          <dgm:bulletEnabled val="1"/>
        </dgm:presLayoutVars>
      </dgm:prSet>
      <dgm:spPr/>
    </dgm:pt>
    <dgm:pt modelId="{0061A8DF-9040-41C1-BC15-41F3E2719BDB}" type="pres">
      <dgm:prSet presAssocID="{6D188084-9489-4633-8CAF-060F9EE1D9D1}" presName="accent_1" presStyleCnt="0"/>
      <dgm:spPr/>
    </dgm:pt>
    <dgm:pt modelId="{39D4F942-EC82-4A3E-B223-B41172ADD03F}" type="pres">
      <dgm:prSet presAssocID="{6D188084-9489-4633-8CAF-060F9EE1D9D1}" presName="accentRepeatNode" presStyleLbl="solidFgAcc1" presStyleIdx="0" presStyleCnt="6"/>
      <dgm:spPr>
        <a:solidFill>
          <a:schemeClr val="accent4"/>
        </a:solidFill>
      </dgm:spPr>
    </dgm:pt>
    <dgm:pt modelId="{EB78FDF5-574C-4DB5-BE17-BE4C6EB752A3}" type="pres">
      <dgm:prSet presAssocID="{7C35C74C-CCB1-4E5C-93BB-4A19E7BD9906}" presName="text_2" presStyleLbl="node1" presStyleIdx="1" presStyleCnt="6">
        <dgm:presLayoutVars>
          <dgm:bulletEnabled val="1"/>
        </dgm:presLayoutVars>
      </dgm:prSet>
      <dgm:spPr/>
    </dgm:pt>
    <dgm:pt modelId="{F284D3D7-05D9-41FA-875F-813970ECE3D9}" type="pres">
      <dgm:prSet presAssocID="{7C35C74C-CCB1-4E5C-93BB-4A19E7BD9906}" presName="accent_2" presStyleCnt="0"/>
      <dgm:spPr/>
    </dgm:pt>
    <dgm:pt modelId="{DAE3287C-04B4-4D29-A9E0-CE0DA97EA05B}" type="pres">
      <dgm:prSet presAssocID="{7C35C74C-CCB1-4E5C-93BB-4A19E7BD9906}" presName="accentRepeatNode" presStyleLbl="solidFgAcc1" presStyleIdx="1" presStyleCnt="6"/>
      <dgm:spPr>
        <a:solidFill>
          <a:schemeClr val="accent4"/>
        </a:solidFill>
      </dgm:spPr>
    </dgm:pt>
    <dgm:pt modelId="{6902B900-0CEB-4006-B3AC-0987AB7B0B6C}" type="pres">
      <dgm:prSet presAssocID="{4F39AF50-FFEB-4510-8756-DA28CD447010}" presName="text_3" presStyleLbl="node1" presStyleIdx="2" presStyleCnt="6">
        <dgm:presLayoutVars>
          <dgm:bulletEnabled val="1"/>
        </dgm:presLayoutVars>
      </dgm:prSet>
      <dgm:spPr/>
    </dgm:pt>
    <dgm:pt modelId="{15AC84B7-5A86-4D0D-B420-2D2D0611FED7}" type="pres">
      <dgm:prSet presAssocID="{4F39AF50-FFEB-4510-8756-DA28CD447010}" presName="accent_3" presStyleCnt="0"/>
      <dgm:spPr/>
    </dgm:pt>
    <dgm:pt modelId="{14B2A2CF-161C-400C-970E-695822D946CF}" type="pres">
      <dgm:prSet presAssocID="{4F39AF50-FFEB-4510-8756-DA28CD447010}" presName="accentRepeatNode" presStyleLbl="solidFgAcc1" presStyleIdx="2" presStyleCnt="6"/>
      <dgm:spPr>
        <a:solidFill>
          <a:schemeClr val="accent4"/>
        </a:solidFill>
      </dgm:spPr>
    </dgm:pt>
    <dgm:pt modelId="{58B75E70-9E30-46F6-834D-F7789A4F83CA}" type="pres">
      <dgm:prSet presAssocID="{7827267E-7A52-464C-B8F1-958292FFDB71}" presName="text_4" presStyleLbl="node1" presStyleIdx="3" presStyleCnt="6">
        <dgm:presLayoutVars>
          <dgm:bulletEnabled val="1"/>
        </dgm:presLayoutVars>
      </dgm:prSet>
      <dgm:spPr/>
    </dgm:pt>
    <dgm:pt modelId="{360B557A-7EFE-4808-8533-B65F15BE1050}" type="pres">
      <dgm:prSet presAssocID="{7827267E-7A52-464C-B8F1-958292FFDB71}" presName="accent_4" presStyleCnt="0"/>
      <dgm:spPr/>
    </dgm:pt>
    <dgm:pt modelId="{3D8556B5-D82C-43C2-963F-54D48C3CC2B6}" type="pres">
      <dgm:prSet presAssocID="{7827267E-7A52-464C-B8F1-958292FFDB71}" presName="accentRepeatNode" presStyleLbl="solidFgAcc1" presStyleIdx="3" presStyleCnt="6"/>
      <dgm:spPr/>
    </dgm:pt>
    <dgm:pt modelId="{563D9E73-2123-4A53-90A5-4FBCA6F1D442}" type="pres">
      <dgm:prSet presAssocID="{035BEC29-8C52-4FB4-8097-636C57AD18C1}" presName="text_5" presStyleLbl="node1" presStyleIdx="4" presStyleCnt="6">
        <dgm:presLayoutVars>
          <dgm:bulletEnabled val="1"/>
        </dgm:presLayoutVars>
      </dgm:prSet>
      <dgm:spPr/>
    </dgm:pt>
    <dgm:pt modelId="{573EB189-4E3C-43B6-BA49-9935C5F94726}" type="pres">
      <dgm:prSet presAssocID="{035BEC29-8C52-4FB4-8097-636C57AD18C1}" presName="accent_5" presStyleCnt="0"/>
      <dgm:spPr/>
    </dgm:pt>
    <dgm:pt modelId="{A2E2F637-ADFC-406F-9210-1C7CA4ABA507}" type="pres">
      <dgm:prSet presAssocID="{035BEC29-8C52-4FB4-8097-636C57AD18C1}" presName="accentRepeatNode" presStyleLbl="solidFgAcc1" presStyleIdx="4" presStyleCnt="6"/>
      <dgm:spPr/>
    </dgm:pt>
    <dgm:pt modelId="{52E72559-3D10-41EB-BCF4-7F6D2A810F5E}" type="pres">
      <dgm:prSet presAssocID="{BEC99439-2146-4E7C-82BA-995170A570DE}" presName="text_6" presStyleLbl="node1" presStyleIdx="5" presStyleCnt="6">
        <dgm:presLayoutVars>
          <dgm:bulletEnabled val="1"/>
        </dgm:presLayoutVars>
      </dgm:prSet>
      <dgm:spPr/>
    </dgm:pt>
    <dgm:pt modelId="{F53963A6-E37A-4E58-B69F-F3B7172E8F55}" type="pres">
      <dgm:prSet presAssocID="{BEC99439-2146-4E7C-82BA-995170A570DE}" presName="accent_6" presStyleCnt="0"/>
      <dgm:spPr/>
    </dgm:pt>
    <dgm:pt modelId="{BD11E1D8-074F-48FA-8223-D657A19CAC72}" type="pres">
      <dgm:prSet presAssocID="{BEC99439-2146-4E7C-82BA-995170A570DE}" presName="accentRepeatNode" presStyleLbl="solidFgAcc1" presStyleIdx="5" presStyleCnt="6" custLinFactNeighborX="-835" custLinFactNeighborY="-2428"/>
      <dgm:spPr>
        <a:solidFill>
          <a:schemeClr val="accent4"/>
        </a:solidFill>
        <a:ln>
          <a:solidFill>
            <a:schemeClr val="accent4"/>
          </a:solidFill>
        </a:ln>
      </dgm:spPr>
    </dgm:pt>
  </dgm:ptLst>
  <dgm:cxnLst>
    <dgm:cxn modelId="{1B40E10B-C1CB-4CC1-84AE-7410D545EF24}" type="presOf" srcId="{1DBA41CA-3E50-4E6D-A47F-246B44FFCC53}" destId="{CCDF406F-67F2-458B-8810-557E7B340799}" srcOrd="0" destOrd="0" presId="urn:microsoft.com/office/officeart/2008/layout/VerticalCurvedList"/>
    <dgm:cxn modelId="{21679713-0607-401E-B90E-DCBAB1DB4BAE}" srcId="{1DBA41CA-3E50-4E6D-A47F-246B44FFCC53}" destId="{4F39AF50-FFEB-4510-8756-DA28CD447010}" srcOrd="2" destOrd="0" parTransId="{197EB021-95C8-403A-ADF3-1D0616FD8A7F}" sibTransId="{070F1D24-DBF8-46B8-A940-AA94FC6ADE0C}"/>
    <dgm:cxn modelId="{6D2FC517-2061-4EB3-B438-A1BF5E5DB6D9}" srcId="{1DBA41CA-3E50-4E6D-A47F-246B44FFCC53}" destId="{BEC99439-2146-4E7C-82BA-995170A570DE}" srcOrd="5" destOrd="0" parTransId="{0E919AAD-8EBC-4D03-A6B3-E2FE4C445B75}" sibTransId="{5B807F3F-1E39-4367-B968-DB72A2C670B6}"/>
    <dgm:cxn modelId="{0BB66F40-C00B-47DE-9BAA-97C31FC985C0}" srcId="{1DBA41CA-3E50-4E6D-A47F-246B44FFCC53}" destId="{035BEC29-8C52-4FB4-8097-636C57AD18C1}" srcOrd="4" destOrd="0" parTransId="{9ADF9AB2-5E8E-46F6-8E52-A0E150033681}" sibTransId="{EB32E643-F3F2-4038-B041-E4C99A8928EE}"/>
    <dgm:cxn modelId="{74118253-F5FD-4F49-9E73-291F51F1D26D}" type="presOf" srcId="{BEC99439-2146-4E7C-82BA-995170A570DE}" destId="{52E72559-3D10-41EB-BCF4-7F6D2A810F5E}" srcOrd="0" destOrd="0" presId="urn:microsoft.com/office/officeart/2008/layout/VerticalCurvedList"/>
    <dgm:cxn modelId="{C56C6E75-346E-4D12-BDDE-BF02DF7A0789}" type="presOf" srcId="{7C35C74C-CCB1-4E5C-93BB-4A19E7BD9906}" destId="{EB78FDF5-574C-4DB5-BE17-BE4C6EB752A3}" srcOrd="0" destOrd="0" presId="urn:microsoft.com/office/officeart/2008/layout/VerticalCurvedList"/>
    <dgm:cxn modelId="{BF093286-0026-475D-BAD6-09705F5E519C}" srcId="{1DBA41CA-3E50-4E6D-A47F-246B44FFCC53}" destId="{7C35C74C-CCB1-4E5C-93BB-4A19E7BD9906}" srcOrd="1" destOrd="0" parTransId="{893F4332-1449-41C5-8AC1-B4C1F437FC8D}" sibTransId="{5A3AC09A-3BDB-455B-B306-35E176AC9096}"/>
    <dgm:cxn modelId="{B3AB29A0-3118-4721-884E-2022852388AB}" type="presOf" srcId="{4F39AF50-FFEB-4510-8756-DA28CD447010}" destId="{6902B900-0CEB-4006-B3AC-0987AB7B0B6C}" srcOrd="0" destOrd="0" presId="urn:microsoft.com/office/officeart/2008/layout/VerticalCurvedList"/>
    <dgm:cxn modelId="{F130A2B9-83BE-4007-AA60-BD2B61610C8B}" type="presOf" srcId="{035BEC29-8C52-4FB4-8097-636C57AD18C1}" destId="{563D9E73-2123-4A53-90A5-4FBCA6F1D442}" srcOrd="0" destOrd="0" presId="urn:microsoft.com/office/officeart/2008/layout/VerticalCurvedList"/>
    <dgm:cxn modelId="{ADF780D0-2C42-44C0-97FA-F489579132FD}" srcId="{1DBA41CA-3E50-4E6D-A47F-246B44FFCC53}" destId="{6D188084-9489-4633-8CAF-060F9EE1D9D1}" srcOrd="0" destOrd="0" parTransId="{FE05DE4C-FBA3-4DDC-AC60-30437F51DBBA}" sibTransId="{EE3A238D-31BE-4672-B5D7-77BD6D1263B1}"/>
    <dgm:cxn modelId="{AAF748DA-03C7-46FA-AA9A-147F2003CDC9}" type="presOf" srcId="{6D188084-9489-4633-8CAF-060F9EE1D9D1}" destId="{F38FF4BF-A20B-47FC-90AB-441150D25B6C}" srcOrd="0" destOrd="0" presId="urn:microsoft.com/office/officeart/2008/layout/VerticalCurvedList"/>
    <dgm:cxn modelId="{CA23F1DB-AE34-4D6C-81CC-343C834DAFF4}" srcId="{1DBA41CA-3E50-4E6D-A47F-246B44FFCC53}" destId="{7827267E-7A52-464C-B8F1-958292FFDB71}" srcOrd="3" destOrd="0" parTransId="{6212EF86-D296-438A-96DC-B7BBE7A93E6C}" sibTransId="{C8C80D71-1406-4874-94CF-8189D87B1402}"/>
    <dgm:cxn modelId="{1C42B5DC-6752-40F3-BA30-C4F59985E978}" type="presOf" srcId="{7827267E-7A52-464C-B8F1-958292FFDB71}" destId="{58B75E70-9E30-46F6-834D-F7789A4F83CA}" srcOrd="0" destOrd="0" presId="urn:microsoft.com/office/officeart/2008/layout/VerticalCurvedList"/>
    <dgm:cxn modelId="{CE6F2AE5-D975-43C1-803A-154DD4BF5F79}" type="presOf" srcId="{EE3A238D-31BE-4672-B5D7-77BD6D1263B1}" destId="{FB51980B-9E7F-49F6-9A74-25C0E5669FA5}" srcOrd="0" destOrd="0" presId="urn:microsoft.com/office/officeart/2008/layout/VerticalCurvedList"/>
    <dgm:cxn modelId="{9660F7F9-30CD-4F33-BDF6-22F7C92BFA0B}" type="presParOf" srcId="{CCDF406F-67F2-458B-8810-557E7B340799}" destId="{418D1D78-B6BB-4AAA-A7C1-AC84B08872C0}" srcOrd="0" destOrd="0" presId="urn:microsoft.com/office/officeart/2008/layout/VerticalCurvedList"/>
    <dgm:cxn modelId="{B8E57DC0-918E-4298-82C9-2122940374D5}" type="presParOf" srcId="{418D1D78-B6BB-4AAA-A7C1-AC84B08872C0}" destId="{8535EAE8-2510-4C17-A304-93D9425636E2}" srcOrd="0" destOrd="0" presId="urn:microsoft.com/office/officeart/2008/layout/VerticalCurvedList"/>
    <dgm:cxn modelId="{1161CE52-6F13-483B-BBC2-CAD063178C9C}" type="presParOf" srcId="{8535EAE8-2510-4C17-A304-93D9425636E2}" destId="{5D225D27-23D6-420E-9B94-7CDC8C0F2FD9}" srcOrd="0" destOrd="0" presId="urn:microsoft.com/office/officeart/2008/layout/VerticalCurvedList"/>
    <dgm:cxn modelId="{0978D3A6-83DF-468E-9F1C-D857B63977FB}" type="presParOf" srcId="{8535EAE8-2510-4C17-A304-93D9425636E2}" destId="{FB51980B-9E7F-49F6-9A74-25C0E5669FA5}" srcOrd="1" destOrd="0" presId="urn:microsoft.com/office/officeart/2008/layout/VerticalCurvedList"/>
    <dgm:cxn modelId="{A629251C-CA4D-4CF8-A3A0-1587C98D7ECE}" type="presParOf" srcId="{8535EAE8-2510-4C17-A304-93D9425636E2}" destId="{F8E69F94-0A1E-4118-BE62-96D5A1436A41}" srcOrd="2" destOrd="0" presId="urn:microsoft.com/office/officeart/2008/layout/VerticalCurvedList"/>
    <dgm:cxn modelId="{3886BF2F-7B2F-4A3F-BCD4-4B5D99BD5D77}" type="presParOf" srcId="{8535EAE8-2510-4C17-A304-93D9425636E2}" destId="{B55E5E4C-A721-48AC-8413-28B01F4EEB7C}" srcOrd="3" destOrd="0" presId="urn:microsoft.com/office/officeart/2008/layout/VerticalCurvedList"/>
    <dgm:cxn modelId="{E46C1C47-FA6B-4984-9A75-8AF7E15F628F}" type="presParOf" srcId="{418D1D78-B6BB-4AAA-A7C1-AC84B08872C0}" destId="{F38FF4BF-A20B-47FC-90AB-441150D25B6C}" srcOrd="1" destOrd="0" presId="urn:microsoft.com/office/officeart/2008/layout/VerticalCurvedList"/>
    <dgm:cxn modelId="{E10EFF2F-43AA-48D4-BEA5-B57ADB4A4BC2}" type="presParOf" srcId="{418D1D78-B6BB-4AAA-A7C1-AC84B08872C0}" destId="{0061A8DF-9040-41C1-BC15-41F3E2719BDB}" srcOrd="2" destOrd="0" presId="urn:microsoft.com/office/officeart/2008/layout/VerticalCurvedList"/>
    <dgm:cxn modelId="{61BDBEA9-A2E9-4AEE-A6C4-68F42CC57D6C}" type="presParOf" srcId="{0061A8DF-9040-41C1-BC15-41F3E2719BDB}" destId="{39D4F942-EC82-4A3E-B223-B41172ADD03F}" srcOrd="0" destOrd="0" presId="urn:microsoft.com/office/officeart/2008/layout/VerticalCurvedList"/>
    <dgm:cxn modelId="{86B0BA11-927D-4A1E-9FEA-9EF81CDF4EA2}" type="presParOf" srcId="{418D1D78-B6BB-4AAA-A7C1-AC84B08872C0}" destId="{EB78FDF5-574C-4DB5-BE17-BE4C6EB752A3}" srcOrd="3" destOrd="0" presId="urn:microsoft.com/office/officeart/2008/layout/VerticalCurvedList"/>
    <dgm:cxn modelId="{479CC643-940F-4E2C-87CF-E77DF4153A75}" type="presParOf" srcId="{418D1D78-B6BB-4AAA-A7C1-AC84B08872C0}" destId="{F284D3D7-05D9-41FA-875F-813970ECE3D9}" srcOrd="4" destOrd="0" presId="urn:microsoft.com/office/officeart/2008/layout/VerticalCurvedList"/>
    <dgm:cxn modelId="{AEFE3FC8-C1CF-418A-8695-485444342EF3}" type="presParOf" srcId="{F284D3D7-05D9-41FA-875F-813970ECE3D9}" destId="{DAE3287C-04B4-4D29-A9E0-CE0DA97EA05B}" srcOrd="0" destOrd="0" presId="urn:microsoft.com/office/officeart/2008/layout/VerticalCurvedList"/>
    <dgm:cxn modelId="{BF423EC2-57A6-4093-8602-3BA5C0C16DBC}" type="presParOf" srcId="{418D1D78-B6BB-4AAA-A7C1-AC84B08872C0}" destId="{6902B900-0CEB-4006-B3AC-0987AB7B0B6C}" srcOrd="5" destOrd="0" presId="urn:microsoft.com/office/officeart/2008/layout/VerticalCurvedList"/>
    <dgm:cxn modelId="{698A798F-08A5-46E7-83F1-D51BE12172D7}" type="presParOf" srcId="{418D1D78-B6BB-4AAA-A7C1-AC84B08872C0}" destId="{15AC84B7-5A86-4D0D-B420-2D2D0611FED7}" srcOrd="6" destOrd="0" presId="urn:microsoft.com/office/officeart/2008/layout/VerticalCurvedList"/>
    <dgm:cxn modelId="{11F9DAC6-E2E4-4026-9918-5F8EA7D2A4BF}" type="presParOf" srcId="{15AC84B7-5A86-4D0D-B420-2D2D0611FED7}" destId="{14B2A2CF-161C-400C-970E-695822D946CF}" srcOrd="0" destOrd="0" presId="urn:microsoft.com/office/officeart/2008/layout/VerticalCurvedList"/>
    <dgm:cxn modelId="{5CE9338B-3904-4D0A-A543-632179FC866D}" type="presParOf" srcId="{418D1D78-B6BB-4AAA-A7C1-AC84B08872C0}" destId="{58B75E70-9E30-46F6-834D-F7789A4F83CA}" srcOrd="7" destOrd="0" presId="urn:microsoft.com/office/officeart/2008/layout/VerticalCurvedList"/>
    <dgm:cxn modelId="{872300D0-B512-491A-A84F-B81EE1F1C038}" type="presParOf" srcId="{418D1D78-B6BB-4AAA-A7C1-AC84B08872C0}" destId="{360B557A-7EFE-4808-8533-B65F15BE1050}" srcOrd="8" destOrd="0" presId="urn:microsoft.com/office/officeart/2008/layout/VerticalCurvedList"/>
    <dgm:cxn modelId="{6D32BD8F-99CD-4A21-97C1-07E4E70DA82A}" type="presParOf" srcId="{360B557A-7EFE-4808-8533-B65F15BE1050}" destId="{3D8556B5-D82C-43C2-963F-54D48C3CC2B6}" srcOrd="0" destOrd="0" presId="urn:microsoft.com/office/officeart/2008/layout/VerticalCurvedList"/>
    <dgm:cxn modelId="{3699BB5B-B232-452E-8F15-CA4D62B5C2DF}" type="presParOf" srcId="{418D1D78-B6BB-4AAA-A7C1-AC84B08872C0}" destId="{563D9E73-2123-4A53-90A5-4FBCA6F1D442}" srcOrd="9" destOrd="0" presId="urn:microsoft.com/office/officeart/2008/layout/VerticalCurvedList"/>
    <dgm:cxn modelId="{C21FA8D0-47DB-4B87-8DEB-557145EF3D2E}" type="presParOf" srcId="{418D1D78-B6BB-4AAA-A7C1-AC84B08872C0}" destId="{573EB189-4E3C-43B6-BA49-9935C5F94726}" srcOrd="10" destOrd="0" presId="urn:microsoft.com/office/officeart/2008/layout/VerticalCurvedList"/>
    <dgm:cxn modelId="{4F51B9E5-0892-4DDF-9191-97CDD081E131}" type="presParOf" srcId="{573EB189-4E3C-43B6-BA49-9935C5F94726}" destId="{A2E2F637-ADFC-406F-9210-1C7CA4ABA507}" srcOrd="0" destOrd="0" presId="urn:microsoft.com/office/officeart/2008/layout/VerticalCurvedList"/>
    <dgm:cxn modelId="{D7FB7407-87F6-4801-9E2C-E5A2B4DBB99B}" type="presParOf" srcId="{418D1D78-B6BB-4AAA-A7C1-AC84B08872C0}" destId="{52E72559-3D10-41EB-BCF4-7F6D2A810F5E}" srcOrd="11" destOrd="0" presId="urn:microsoft.com/office/officeart/2008/layout/VerticalCurvedList"/>
    <dgm:cxn modelId="{C5791EF2-6D5C-4323-85E1-0FE9F37949F3}" type="presParOf" srcId="{418D1D78-B6BB-4AAA-A7C1-AC84B08872C0}" destId="{F53963A6-E37A-4E58-B69F-F3B7172E8F55}" srcOrd="12" destOrd="0" presId="urn:microsoft.com/office/officeart/2008/layout/VerticalCurvedList"/>
    <dgm:cxn modelId="{26AD81B9-A07F-42EE-969A-A0AE4C75B712}" type="presParOf" srcId="{F53963A6-E37A-4E58-B69F-F3B7172E8F55}" destId="{BD11E1D8-074F-48FA-8223-D657A19CAC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1980B-9E7F-49F6-9A74-25C0E5669FA5}">
      <dsp:nvSpPr>
        <dsp:cNvPr id="0" name=""/>
        <dsp:cNvSpPr/>
      </dsp:nvSpPr>
      <dsp:spPr>
        <a:xfrm>
          <a:off x="-5610579" y="-858903"/>
          <a:ext cx="6680039" cy="6680039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FF4BF-A20B-47FC-90AB-441150D25B6C}">
      <dsp:nvSpPr>
        <dsp:cNvPr id="0" name=""/>
        <dsp:cNvSpPr/>
      </dsp:nvSpPr>
      <dsp:spPr>
        <a:xfrm>
          <a:off x="398565" y="261311"/>
          <a:ext cx="8630384" cy="522423"/>
        </a:xfrm>
        <a:prstGeom prst="rect">
          <a:avLst/>
        </a:prstGeom>
        <a:solidFill>
          <a:srgbClr val="155A9B"/>
        </a:solidFill>
        <a:ln w="25400" cap="flat" cmpd="sng" algn="ctr">
          <a:solidFill>
            <a:srgbClr val="155A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7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latin typeface="Gill Sans MT" panose="020B0502020104020203" pitchFamily="34" charset="0"/>
            </a:rPr>
            <a:t>Define the project and the portion eligible for C-PACE financing</a:t>
          </a:r>
        </a:p>
      </dsp:txBody>
      <dsp:txXfrm>
        <a:off x="398565" y="261311"/>
        <a:ext cx="8630384" cy="522423"/>
      </dsp:txXfrm>
    </dsp:sp>
    <dsp:sp modelId="{39D4F942-EC82-4A3E-B223-B41172ADD03F}">
      <dsp:nvSpPr>
        <dsp:cNvPr id="0" name=""/>
        <dsp:cNvSpPr/>
      </dsp:nvSpPr>
      <dsp:spPr>
        <a:xfrm>
          <a:off x="72050" y="196008"/>
          <a:ext cx="653029" cy="65302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8FDF5-574C-4DB5-BE17-BE4C6EB752A3}">
      <dsp:nvSpPr>
        <dsp:cNvPr id="0" name=""/>
        <dsp:cNvSpPr/>
      </dsp:nvSpPr>
      <dsp:spPr>
        <a:xfrm>
          <a:off x="828294" y="1044847"/>
          <a:ext cx="8200655" cy="522423"/>
        </a:xfrm>
        <a:prstGeom prst="rect">
          <a:avLst/>
        </a:prstGeom>
        <a:solidFill>
          <a:srgbClr val="155A9B"/>
        </a:solidFill>
        <a:ln w="25400" cap="flat" cmpd="sng" algn="ctr">
          <a:solidFill>
            <a:srgbClr val="155A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7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latin typeface="Gill Sans MT" panose="020B0502020104020203" pitchFamily="34" charset="0"/>
            </a:rPr>
            <a:t>Negotiate financial terms between property owner and C-PACE lender</a:t>
          </a:r>
        </a:p>
      </dsp:txBody>
      <dsp:txXfrm>
        <a:off x="828294" y="1044847"/>
        <a:ext cx="8200655" cy="522423"/>
      </dsp:txXfrm>
    </dsp:sp>
    <dsp:sp modelId="{DAE3287C-04B4-4D29-A9E0-CE0DA97EA05B}">
      <dsp:nvSpPr>
        <dsp:cNvPr id="0" name=""/>
        <dsp:cNvSpPr/>
      </dsp:nvSpPr>
      <dsp:spPr>
        <a:xfrm>
          <a:off x="501779" y="979544"/>
          <a:ext cx="653029" cy="65302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2B900-0CEB-4006-B3AC-0987AB7B0B6C}">
      <dsp:nvSpPr>
        <dsp:cNvPr id="0" name=""/>
        <dsp:cNvSpPr/>
      </dsp:nvSpPr>
      <dsp:spPr>
        <a:xfrm>
          <a:off x="1024798" y="1828384"/>
          <a:ext cx="8004150" cy="52242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155A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7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solidFill>
                <a:schemeClr val="tx1"/>
              </a:solidFill>
              <a:latin typeface="Gill Sans MT" panose="020B0502020104020203" pitchFamily="34" charset="0"/>
            </a:rPr>
            <a:t>Obtain a technical analysis of the project’s utility savings</a:t>
          </a:r>
        </a:p>
      </dsp:txBody>
      <dsp:txXfrm>
        <a:off x="1024798" y="1828384"/>
        <a:ext cx="8004150" cy="522423"/>
      </dsp:txXfrm>
    </dsp:sp>
    <dsp:sp modelId="{14B2A2CF-161C-400C-970E-695822D946CF}">
      <dsp:nvSpPr>
        <dsp:cNvPr id="0" name=""/>
        <dsp:cNvSpPr/>
      </dsp:nvSpPr>
      <dsp:spPr>
        <a:xfrm>
          <a:off x="698284" y="1763081"/>
          <a:ext cx="653029" cy="65302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75E70-9E30-46F6-834D-F7789A4F83CA}">
      <dsp:nvSpPr>
        <dsp:cNvPr id="0" name=""/>
        <dsp:cNvSpPr/>
      </dsp:nvSpPr>
      <dsp:spPr>
        <a:xfrm>
          <a:off x="1024798" y="2611424"/>
          <a:ext cx="8004150" cy="52242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155A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7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0" kern="1200" dirty="0">
              <a:solidFill>
                <a:schemeClr val="tx1"/>
              </a:solidFill>
              <a:latin typeface="Gill Sans MT" panose="020B0502020104020203" pitchFamily="34" charset="0"/>
            </a:rPr>
            <a:t>Obtain the consent of other mortgage lenders on the property</a:t>
          </a:r>
          <a:endParaRPr lang="en-US" sz="2000" b="0" kern="1200" baseline="0" dirty="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1024798" y="2611424"/>
        <a:ext cx="8004150" cy="522423"/>
      </dsp:txXfrm>
    </dsp:sp>
    <dsp:sp modelId="{3D8556B5-D82C-43C2-963F-54D48C3CC2B6}">
      <dsp:nvSpPr>
        <dsp:cNvPr id="0" name=""/>
        <dsp:cNvSpPr/>
      </dsp:nvSpPr>
      <dsp:spPr>
        <a:xfrm>
          <a:off x="698284" y="2546121"/>
          <a:ext cx="653029" cy="653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D9E73-2123-4A53-90A5-4FBCA6F1D442}">
      <dsp:nvSpPr>
        <dsp:cNvPr id="0" name=""/>
        <dsp:cNvSpPr/>
      </dsp:nvSpPr>
      <dsp:spPr>
        <a:xfrm>
          <a:off x="828294" y="3394960"/>
          <a:ext cx="8200655" cy="52242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155A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7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0" kern="1200" dirty="0">
              <a:solidFill>
                <a:schemeClr val="tx1"/>
              </a:solidFill>
              <a:latin typeface="Gill Sans MT" panose="020B0502020104020203" pitchFamily="34" charset="0"/>
            </a:rPr>
            <a:t>Apply to local government’s Program Administrator</a:t>
          </a:r>
          <a:endParaRPr lang="en-US" sz="2000" b="0" kern="1200" baseline="0" dirty="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828294" y="3394960"/>
        <a:ext cx="8200655" cy="522423"/>
      </dsp:txXfrm>
    </dsp:sp>
    <dsp:sp modelId="{A2E2F637-ADFC-406F-9210-1C7CA4ABA507}">
      <dsp:nvSpPr>
        <dsp:cNvPr id="0" name=""/>
        <dsp:cNvSpPr/>
      </dsp:nvSpPr>
      <dsp:spPr>
        <a:xfrm>
          <a:off x="501779" y="3329657"/>
          <a:ext cx="653029" cy="653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72559-3D10-41EB-BCF4-7F6D2A810F5E}">
      <dsp:nvSpPr>
        <dsp:cNvPr id="0" name=""/>
        <dsp:cNvSpPr/>
      </dsp:nvSpPr>
      <dsp:spPr>
        <a:xfrm>
          <a:off x="398565" y="4178497"/>
          <a:ext cx="8630384" cy="52242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155A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67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solidFill>
                <a:schemeClr val="tx1"/>
              </a:solidFill>
              <a:latin typeface="Gill Sans MT" panose="020B0502020104020203" pitchFamily="34" charset="0"/>
            </a:rPr>
            <a:t>Payments are billed, collected, and enforced like property taxes*</a:t>
          </a:r>
        </a:p>
      </dsp:txBody>
      <dsp:txXfrm>
        <a:off x="398565" y="4178497"/>
        <a:ext cx="8630384" cy="522423"/>
      </dsp:txXfrm>
    </dsp:sp>
    <dsp:sp modelId="{BD11E1D8-074F-48FA-8223-D657A19CAC72}">
      <dsp:nvSpPr>
        <dsp:cNvPr id="0" name=""/>
        <dsp:cNvSpPr/>
      </dsp:nvSpPr>
      <dsp:spPr>
        <a:xfrm>
          <a:off x="66597" y="4097338"/>
          <a:ext cx="653029" cy="65302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30376-63AE-412A-9AE9-F34FB037564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A7024-F01E-48A4-BA5B-85CF12E7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8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A7024-F01E-48A4-BA5B-85CF12E79A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5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A7024-F01E-48A4-BA5B-85CF12E79A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A7024-F01E-48A4-BA5B-85CF12E79A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A7024-F01E-48A4-BA5B-85CF12E79A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4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A7024-F01E-48A4-BA5B-85CF12E79A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4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A7024-F01E-48A4-BA5B-85CF12E79A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A7024-F01E-48A4-BA5B-85CF12E79A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cid:FBDBD234-5337-4DAC-8EC5-8290D206ED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90031"/>
            <a:ext cx="103632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[Insert name of presentation]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526739"/>
            <a:ext cx="8534400" cy="10694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[Insert text]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68580" tIns="34291" rIns="68580" bIns="34291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i="0" kern="1200">
                <a:solidFill>
                  <a:srgbClr val="155A9B"/>
                </a:solidFill>
                <a:latin typeface="Gill Sans M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27D9C-281F-4F1D-9768-137D1B772484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545717"/>
            <a:ext cx="5613400" cy="2344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64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1">
                <a:latin typeface="Gill Sans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ound Diagonal Corner Rectangle 7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F70E06E-7E31-420F-9F11-CCF503B4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9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C3162DF-FA2F-4CB5-819E-4F28636A7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274B6-5716-4DE5-AFA5-0BB7868F74F5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97" y="6273361"/>
            <a:ext cx="1399903" cy="58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52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9600" y="274647"/>
            <a:ext cx="10972800" cy="889849"/>
          </a:xfrm>
        </p:spPr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ound Diagonal Corner Rectangle 21"/>
          <p:cNvSpPr/>
          <p:nvPr userDrawn="1"/>
        </p:nvSpPr>
        <p:spPr>
          <a:xfrm flipH="1">
            <a:off x="609600" y="1164487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8" name="Round Diagonal Corner Rectangle 7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7494F2-BE71-4DD2-9498-D52637D5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9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7B9A231-1F7F-4120-993D-90CC6DC2B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05F8D7-5114-4DE0-A65C-41EA5C337540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97" y="6273361"/>
            <a:ext cx="1399903" cy="58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89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7"/>
            <a:ext cx="9338015" cy="5737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 rot="5400000">
            <a:off x="8098062" y="2550003"/>
            <a:ext cx="5737173" cy="1186465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 rot="5400000" flipH="1" flipV="1">
            <a:off x="7375356" y="3112754"/>
            <a:ext cx="5737173" cy="60959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8" name="Round Diagonal Corner Rectangle 7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5FED4C5-0F1A-4BD3-A97A-8B2C4BC5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9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991ECF-B50D-4D19-B2C3-574F4E7DB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53" y="6281654"/>
            <a:ext cx="2275353" cy="51453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1803598-0B50-49E1-B03C-899EF2421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0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47"/>
            <a:ext cx="10972800" cy="889849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15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ound Diagonal Corner Rectangle 13"/>
          <p:cNvSpPr/>
          <p:nvPr userDrawn="1"/>
        </p:nvSpPr>
        <p:spPr>
          <a:xfrm flipH="1">
            <a:off x="609600" y="1164487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>
              <a:solidFill>
                <a:srgbClr val="6EC04B"/>
              </a:solidFill>
            </a:endParaRPr>
          </a:p>
        </p:txBody>
      </p:sp>
      <p:sp>
        <p:nvSpPr>
          <p:cNvPr id="15" name="Round Diagonal Corner Rectangle 14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86CDC3-5D07-4B15-936F-3FAC014B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39733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CEB4D7A-6E46-4458-A26E-B4B3CF88C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397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9E4C32-C99E-456C-B539-71CDA6CF8EA8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97" y="6273361"/>
            <a:ext cx="1399903" cy="58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79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47"/>
            <a:ext cx="10972800" cy="889849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15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319910"/>
            <a:ext cx="10972800" cy="4697344"/>
          </a:xfrm>
        </p:spPr>
        <p:txBody>
          <a:bodyPr/>
          <a:lstStyle>
            <a:lvl1pPr>
              <a:buClr>
                <a:srgbClr val="155A9B"/>
              </a:buClr>
              <a:defRPr/>
            </a:lvl1pPr>
            <a:lvl2pPr marL="557199" indent="-214308">
              <a:buClr>
                <a:srgbClr val="155A9B"/>
              </a:buClr>
              <a:buFont typeface="Lucida Grande"/>
              <a:buChar char="-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ound Diagonal Corner Rectangle 13"/>
          <p:cNvSpPr/>
          <p:nvPr userDrawn="1"/>
        </p:nvSpPr>
        <p:spPr>
          <a:xfrm flipH="1">
            <a:off x="609600" y="1164487"/>
            <a:ext cx="10972800" cy="45720"/>
          </a:xfrm>
          <a:prstGeom prst="round2DiagRect">
            <a:avLst/>
          </a:prstGeom>
          <a:solidFill>
            <a:srgbClr val="6EBF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>
              <a:solidFill>
                <a:srgbClr val="6EC04B"/>
              </a:solidFill>
            </a:endParaRPr>
          </a:p>
        </p:txBody>
      </p:sp>
      <p:sp>
        <p:nvSpPr>
          <p:cNvPr id="15" name="Round Diagonal Corner Rectangle 14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B449457-6299-46E6-B504-2B16570E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9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08C20C8-54A3-4428-BF1B-244CD5823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174CA-D31A-492A-BAC9-97CFAF5E2044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97" y="6273361"/>
            <a:ext cx="1399903" cy="58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09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25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AB5F-C4B6-4409-B35C-C096095A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632" y="2168753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quote]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A996E-E23A-4FA5-8772-6AF98CFF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3E681-3E54-484A-B3DA-0CEF2278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C-PACE Alliance - For Discussion Only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81E87-5E3A-4E18-9507-6AE8474D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5E5630-D8E3-4E4B-8A5B-5F13D1C76476}"/>
              </a:ext>
            </a:extLst>
          </p:cNvPr>
          <p:cNvSpPr/>
          <p:nvPr userDrawn="1"/>
        </p:nvSpPr>
        <p:spPr>
          <a:xfrm>
            <a:off x="1212977" y="-1439746"/>
            <a:ext cx="2435291" cy="2518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/>
              <a:t>“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D7CFF4-3C3D-4D94-A4CF-EEC56877D8E4}"/>
              </a:ext>
            </a:extLst>
          </p:cNvPr>
          <p:cNvSpPr txBox="1">
            <a:spLocks/>
          </p:cNvSpPr>
          <p:nvPr userDrawn="1"/>
        </p:nvSpPr>
        <p:spPr>
          <a:xfrm>
            <a:off x="1612644" y="348806"/>
            <a:ext cx="1635969" cy="1005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 w="88900"/>
            <a:extrusionClr>
              <a:srgbClr val="02528A"/>
            </a:extrusionClr>
          </a:sp3d>
        </p:spPr>
        <p:txBody>
          <a:bodyPr vert="horz" lIns="68580" tIns="34291" rIns="68580" bIns="3429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 MT"/>
                <a:ea typeface="+mj-ea"/>
                <a:cs typeface="+mj-cs"/>
              </a:defRPr>
            </a:lvl1pPr>
          </a:lstStyle>
          <a:p>
            <a:r>
              <a:rPr lang="en-US" sz="11250" dirty="0">
                <a:solidFill>
                  <a:srgbClr val="02528A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7315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1458"/>
            <a:ext cx="10363200" cy="1362075"/>
          </a:xfrm>
        </p:spPr>
        <p:txBody>
          <a:bodyPr anchor="t"/>
          <a:lstStyle>
            <a:lvl1pPr algn="l">
              <a:defRPr sz="3000" b="0" i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68707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9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1" name="Round Diagonal Corner Rectangle 10"/>
          <p:cNvSpPr/>
          <p:nvPr userDrawn="1"/>
        </p:nvSpPr>
        <p:spPr>
          <a:xfrm rot="10800000" flipH="1">
            <a:off x="609600" y="3251767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E1243B0-4551-4D7C-A44E-18ECD50C7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C4E66-044C-4F23-B24F-C2C18B0DF9CB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97" y="6273361"/>
            <a:ext cx="1399903" cy="58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09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9600" y="274647"/>
            <a:ext cx="10972800" cy="889849"/>
          </a:xfrm>
        </p:spPr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ound Diagonal Corner Rectangle 22"/>
          <p:cNvSpPr/>
          <p:nvPr userDrawn="1"/>
        </p:nvSpPr>
        <p:spPr>
          <a:xfrm flipH="1">
            <a:off x="609600" y="1164488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9" name="Round Diagonal Corner Rectangle 8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E2A38CB-091F-4E08-8E07-AE80FC05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9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B18E991-2A73-4574-B421-C3E28E6BD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30735D-5D9A-4E77-BD09-F77D97F194F1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97" y="6273361"/>
            <a:ext cx="1399903" cy="58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7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0" i="0">
                <a:solidFill>
                  <a:srgbClr val="155A9B"/>
                </a:solidFill>
                <a:latin typeface="Gill Sans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0" i="0">
                <a:solidFill>
                  <a:srgbClr val="155A9B"/>
                </a:solidFill>
                <a:latin typeface="Gill Sans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9600" y="274647"/>
            <a:ext cx="10972800" cy="889849"/>
          </a:xfrm>
        </p:spPr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Round Diagonal Corner Rectangle 24"/>
          <p:cNvSpPr/>
          <p:nvPr userDrawn="1"/>
        </p:nvSpPr>
        <p:spPr>
          <a:xfrm flipH="1">
            <a:off x="609600" y="1164487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1" name="Round Diagonal Corner Rectangle 10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9B05B81-3486-4D62-81DB-963F0C45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9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3212E2A-0FE6-4916-9C89-35BDC70BE6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30DE42-BA90-408B-B565-A58FF3107BFE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97" y="6273361"/>
            <a:ext cx="1399903" cy="58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67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274647"/>
            <a:ext cx="10972800" cy="889849"/>
          </a:xfrm>
        </p:spPr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ound Diagonal Corner Rectangle 20"/>
          <p:cNvSpPr/>
          <p:nvPr userDrawn="1"/>
        </p:nvSpPr>
        <p:spPr>
          <a:xfrm flipH="1">
            <a:off x="609600" y="1164487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7" name="Round Diagonal Corner Rectangle 6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68968D-71EE-4E51-A597-22F9FFB7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9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50C6C9A-9FCF-4949-A222-8CEEBCC89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3C2F9B-4722-4332-A4A6-6B479BDA1D1F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97" y="6273361"/>
            <a:ext cx="1399903" cy="58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98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290049-F2BD-4747-A7D1-EA99A173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9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636B9-0452-4569-BC0F-379379D62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05C01-A168-45E8-A08C-613A8A3F2F0C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97" y="6273361"/>
            <a:ext cx="1399903" cy="58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84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9"/>
            <a:ext cx="4011084" cy="973859"/>
          </a:xfrm>
        </p:spPr>
        <p:txBody>
          <a:bodyPr anchor="b"/>
          <a:lstStyle>
            <a:lvl1pPr algn="l">
              <a:defRPr sz="15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1">
                <a:latin typeface="Gill Sans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ound Diagonal Corner Rectangle 20"/>
          <p:cNvSpPr/>
          <p:nvPr userDrawn="1"/>
        </p:nvSpPr>
        <p:spPr>
          <a:xfrm rot="10800000" flipH="1">
            <a:off x="609603" y="1246909"/>
            <a:ext cx="4011084" cy="55086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9" name="Round Diagonal Corner Rectangle 8"/>
          <p:cNvSpPr/>
          <p:nvPr userDrawn="1"/>
        </p:nvSpPr>
        <p:spPr>
          <a:xfrm rot="10800000" flipH="1">
            <a:off x="609600" y="6161221"/>
            <a:ext cx="10972800" cy="45720"/>
          </a:xfrm>
          <a:prstGeom prst="round2DiagRect">
            <a:avLst/>
          </a:prstGeom>
          <a:solidFill>
            <a:srgbClr val="6EC04B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D443D02-3198-4901-923C-F9BFF0BD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9"/>
            <a:ext cx="2844800" cy="365125"/>
          </a:xfrm>
        </p:spPr>
        <p:txBody>
          <a:bodyPr/>
          <a:lstStyle>
            <a:lvl1pPr algn="l">
              <a:defRPr b="1" i="0">
                <a:solidFill>
                  <a:srgbClr val="155A9B"/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18A49FF-4B38-4B38-8BB5-561FBDD5B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9D8829-5A43-47CE-AF28-84DE53E43E08}"/>
              </a:ext>
            </a:extLst>
          </p:cNvPr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97" y="6273361"/>
            <a:ext cx="1399903" cy="58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91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r>
              <a:rPr lang="en-US"/>
              <a:t>C-PACE Alliance - For Discussion Only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MT"/>
              </a:defRPr>
            </a:lvl1pPr>
          </a:lstStyle>
          <a:p>
            <a:fld id="{1CD510C2-C65F-D54D-907F-6F89748EE2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5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hdr="0" dt="0"/>
  <p:txStyles>
    <p:titleStyle>
      <a:lvl1pPr algn="ctr" defTabSz="342891" rtl="0" eaLnBrk="1" latinLnBrk="0" hangingPunct="1">
        <a:spcBef>
          <a:spcPct val="0"/>
        </a:spcBef>
        <a:buNone/>
        <a:defRPr sz="3300" kern="1200">
          <a:solidFill>
            <a:srgbClr val="02528A"/>
          </a:solidFill>
          <a:latin typeface="Gill Sans M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Clr>
          <a:srgbClr val="155A9B"/>
        </a:buClr>
        <a:buFont typeface="Arial"/>
        <a:buChar char="•"/>
        <a:defRPr sz="2400" kern="1200">
          <a:solidFill>
            <a:srgbClr val="4C4C4C"/>
          </a:solidFill>
          <a:latin typeface="Gill Sans MT"/>
          <a:ea typeface="+mn-ea"/>
          <a:cs typeface="+mn-cs"/>
        </a:defRPr>
      </a:lvl1pPr>
      <a:lvl2pPr marL="557199" indent="-214308" algn="l" defTabSz="342891" rtl="0" eaLnBrk="1" latinLnBrk="0" hangingPunct="1">
        <a:spcBef>
          <a:spcPct val="20000"/>
        </a:spcBef>
        <a:buClr>
          <a:srgbClr val="155A9B"/>
        </a:buClr>
        <a:buFont typeface="Lucida Grande"/>
        <a:buChar char="-"/>
        <a:defRPr sz="2100" kern="1200">
          <a:solidFill>
            <a:srgbClr val="4C4C4C"/>
          </a:solidFill>
          <a:latin typeface="Gill Sans M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Clr>
          <a:srgbClr val="155A9B"/>
        </a:buClr>
        <a:buFont typeface="Wingdings" charset="2"/>
        <a:buChar char="§"/>
        <a:defRPr sz="1800" kern="1200">
          <a:solidFill>
            <a:srgbClr val="4C4C4C"/>
          </a:solidFill>
          <a:latin typeface="Gill Sans M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Clr>
          <a:srgbClr val="155A9B"/>
        </a:buClr>
        <a:buFont typeface="Arial"/>
        <a:buChar char="•"/>
        <a:defRPr sz="1500" kern="1200">
          <a:solidFill>
            <a:srgbClr val="4C4C4C"/>
          </a:solidFill>
          <a:latin typeface="Gill Sans M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Clr>
          <a:srgbClr val="155A9B"/>
        </a:buClr>
        <a:buFont typeface="Arial"/>
        <a:buChar char="•"/>
        <a:defRPr sz="1500" kern="1200">
          <a:solidFill>
            <a:srgbClr val="4C4C4C"/>
          </a:solidFill>
          <a:latin typeface="Gill Sans M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EAF5-7110-4D48-BE3E-C3A04AEA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10C2-C65F-D54D-907F-6F89748EE299}" type="slidenum">
              <a:rPr lang="en-US" sz="1400" smtClean="0"/>
              <a:pPr/>
              <a:t>1</a:t>
            </a:fld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D7A91-7A81-4198-BB52-7F9B900F630D}"/>
              </a:ext>
            </a:extLst>
          </p:cNvPr>
          <p:cNvSpPr txBox="1"/>
          <p:nvPr/>
        </p:nvSpPr>
        <p:spPr>
          <a:xfrm>
            <a:off x="895003" y="3075006"/>
            <a:ext cx="10058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C4C4C"/>
                </a:solidFill>
                <a:latin typeface="Gill Sans MT" panose="020B0502020104020203" pitchFamily="34" charset="0"/>
              </a:rPr>
              <a:t>Introduction to C-PACE Financing</a:t>
            </a:r>
          </a:p>
          <a:p>
            <a:pPr algn="ctr"/>
            <a:endParaRPr lang="en-US" sz="2000" b="1" dirty="0">
              <a:solidFill>
                <a:srgbClr val="4C4C4C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000" b="1" dirty="0">
                <a:solidFill>
                  <a:srgbClr val="4C4C4C"/>
                </a:solidFill>
                <a:latin typeface="Gill Sans MT" panose="020B0502020104020203" pitchFamily="34" charset="0"/>
              </a:rPr>
              <a:t>August 2024</a:t>
            </a:r>
          </a:p>
          <a:p>
            <a:pPr algn="ctr"/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BAAF-78D2-45E0-A1B7-CF65643D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What is Commercial PACE Financing?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EAF5-7110-4D48-BE3E-C3A04AEA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10C2-C65F-D54D-907F-6F89748EE299}" type="slidenum">
              <a:rPr lang="en-US" sz="1400" smtClean="0"/>
              <a:pPr/>
              <a:t>2</a:t>
            </a:fld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D7A91-7A81-4198-BB52-7F9B900F630D}"/>
              </a:ext>
            </a:extLst>
          </p:cNvPr>
          <p:cNvSpPr txBox="1"/>
          <p:nvPr/>
        </p:nvSpPr>
        <p:spPr>
          <a:xfrm>
            <a:off x="856211" y="1292976"/>
            <a:ext cx="10058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"/>
              </a:rPr>
              <a:t>C-PACE </a:t>
            </a:r>
            <a:r>
              <a:rPr lang="en-US" sz="2000" b="1" dirty="0">
                <a:effectLst/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is an alternative source of financing for commercial properties.  Eligible properties include </a:t>
            </a:r>
            <a:r>
              <a:rPr lang="en-US" sz="2000" b="1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offices, hotels, retail space, warehouses, manufacturing facilities, agricultural properties and buildings owned by religious or charitable organizations, such as health care facilities. Multi-family rental properties with 5+ units are also eligible as well as mixed-use properties.</a:t>
            </a:r>
            <a:endParaRPr lang="en-US" sz="2000" b="1" dirty="0">
              <a:effectLst/>
              <a:latin typeface="Gill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effectLst/>
              <a:latin typeface="Gill 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Covers the direct and indirect costs related to lower energy or water consumption, </a:t>
            </a:r>
            <a:r>
              <a:rPr lang="en-US" sz="2000" b="1" dirty="0"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generating </a:t>
            </a:r>
            <a:r>
              <a:rPr lang="en-US" sz="2000" b="1" dirty="0">
                <a:effectLst/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renewable energy, or strengthening building resiliency.</a:t>
            </a:r>
            <a:r>
              <a:rPr lang="en-US" sz="2000" b="1" dirty="0">
                <a:latin typeface="Gill Sans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Gill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"/>
              </a:rPr>
              <a:t>Eligible projects may include new construction, gut rehab/adaptive re-use, and retrofits.  Many programs allow retroactive financing of projects completed up to 36 months previously.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Gill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"/>
              </a:rPr>
              <a:t>Funds are provided by private capital providers, including banks.  </a:t>
            </a:r>
          </a:p>
          <a:p>
            <a:pPr marL="342900"/>
            <a:r>
              <a:rPr lang="en-US" sz="2000" b="1" u="sng" dirty="0">
                <a:latin typeface="Gill Sans"/>
              </a:rPr>
              <a:t>No taxpayer dollars are at risk</a:t>
            </a:r>
            <a:r>
              <a:rPr lang="en-US" sz="2000" b="1" dirty="0">
                <a:latin typeface="Gill Sans"/>
              </a:rPr>
              <a:t>. </a:t>
            </a:r>
          </a:p>
          <a:p>
            <a:endParaRPr lang="en-US" sz="2000" b="1" dirty="0">
              <a:latin typeface="Gill Sans"/>
            </a:endParaRPr>
          </a:p>
          <a:p>
            <a:endParaRPr lang="en-US" sz="1400" dirty="0">
              <a:solidFill>
                <a:srgbClr val="4C4C4C"/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8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EF43-D5BE-4E11-83E3-93B250AF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Typical Measures Funded by C-PACE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F5542-C512-4BF9-A583-1EDC62FA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10C2-C65F-D54D-907F-6F89748EE299}" type="slidenum">
              <a:rPr lang="en-US" sz="1400" smtClean="0"/>
              <a:pPr/>
              <a:t>3</a:t>
            </a:fld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65B43-CC7D-4293-8D2F-2F8AD4497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508" y="1250067"/>
            <a:ext cx="8360984" cy="48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958F-B5C7-4D26-8016-AB317D8C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Why C-PACE appeals to property owners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AE856-C13E-4390-B53F-C39F9F90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10C2-C65F-D54D-907F-6F89748EE299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9BFCE-E568-4B97-87C2-BE9D8F5C833F}"/>
              </a:ext>
            </a:extLst>
          </p:cNvPr>
          <p:cNvSpPr/>
          <p:nvPr/>
        </p:nvSpPr>
        <p:spPr>
          <a:xfrm>
            <a:off x="1007273" y="1732634"/>
            <a:ext cx="2651011" cy="1499952"/>
          </a:xfrm>
          <a:prstGeom prst="rect">
            <a:avLst/>
          </a:prstGeom>
          <a:solidFill>
            <a:srgbClr val="02528A"/>
          </a:solidFill>
          <a:ln>
            <a:solidFill>
              <a:srgbClr val="02528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For retrofits, </a:t>
            </a:r>
          </a:p>
          <a:p>
            <a:pPr algn="ctr"/>
            <a:r>
              <a:rPr lang="en-US" dirty="0">
                <a:latin typeface="Gill Sans MT" panose="020B0502020104020203" pitchFamily="34" charset="0"/>
              </a:rPr>
              <a:t>100% funding,</a:t>
            </a:r>
          </a:p>
          <a:p>
            <a:pPr algn="ctr"/>
            <a:r>
              <a:rPr lang="en-US" dirty="0">
                <a:latin typeface="Gill Sans MT" panose="020B0502020104020203" pitchFamily="34" charset="0"/>
              </a:rPr>
              <a:t>zero out-of-pocket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0BB11-347F-4ABC-B1F4-DD937E6F670C}"/>
              </a:ext>
            </a:extLst>
          </p:cNvPr>
          <p:cNvSpPr/>
          <p:nvPr/>
        </p:nvSpPr>
        <p:spPr>
          <a:xfrm>
            <a:off x="1039882" y="3729928"/>
            <a:ext cx="2489158" cy="1499951"/>
          </a:xfrm>
          <a:prstGeom prst="rect">
            <a:avLst/>
          </a:prstGeom>
          <a:solidFill>
            <a:srgbClr val="02528A"/>
          </a:solidFill>
          <a:ln>
            <a:solidFill>
              <a:srgbClr val="02528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Increases cash flow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18DA43-1707-4112-BC3D-F1330A19DF98}"/>
              </a:ext>
            </a:extLst>
          </p:cNvPr>
          <p:cNvSpPr/>
          <p:nvPr/>
        </p:nvSpPr>
        <p:spPr>
          <a:xfrm>
            <a:off x="7194364" y="3742390"/>
            <a:ext cx="2757495" cy="1487489"/>
          </a:xfrm>
          <a:prstGeom prst="rect">
            <a:avLst/>
          </a:prstGeom>
          <a:solidFill>
            <a:srgbClr val="02528A"/>
          </a:solidFill>
          <a:ln>
            <a:solidFill>
              <a:srgbClr val="02528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When the property is sold, C-PACE financing is transferrable to new owner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D7C54D-0612-41B8-B7DA-6E585D85D4C8}"/>
              </a:ext>
            </a:extLst>
          </p:cNvPr>
          <p:cNvSpPr/>
          <p:nvPr/>
        </p:nvSpPr>
        <p:spPr>
          <a:xfrm>
            <a:off x="7194364" y="1691005"/>
            <a:ext cx="2757494" cy="1499950"/>
          </a:xfrm>
          <a:prstGeom prst="rect">
            <a:avLst/>
          </a:prstGeom>
          <a:solidFill>
            <a:srgbClr val="02528A"/>
          </a:solidFill>
          <a:ln>
            <a:solidFill>
              <a:srgbClr val="02528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Fixed interest rates </a:t>
            </a:r>
          </a:p>
          <a:p>
            <a:pPr algn="ctr"/>
            <a:r>
              <a:rPr lang="en-US" dirty="0">
                <a:latin typeface="Gill Sans MT" panose="020B0502020104020203" pitchFamily="34" charset="0"/>
              </a:rPr>
              <a:t>for longer maturity =</a:t>
            </a:r>
          </a:p>
          <a:p>
            <a:pPr algn="ctr"/>
            <a:r>
              <a:rPr lang="en-US" dirty="0">
                <a:latin typeface="Gill Sans MT" panose="020B0502020104020203" pitchFamily="34" charset="0"/>
              </a:rPr>
              <a:t>the asset’s useful life</a:t>
            </a:r>
            <a:endParaRPr lang="en-US" sz="1500" dirty="0">
              <a:latin typeface="Gill Sans MT" panose="020B05020201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6510C-7E38-428A-A9BB-6328B25B4BCE}"/>
              </a:ext>
            </a:extLst>
          </p:cNvPr>
          <p:cNvSpPr/>
          <p:nvPr/>
        </p:nvSpPr>
        <p:spPr>
          <a:xfrm>
            <a:off x="4064155" y="3717466"/>
            <a:ext cx="2651011" cy="1499951"/>
          </a:xfrm>
          <a:prstGeom prst="rect">
            <a:avLst/>
          </a:prstGeom>
          <a:solidFill>
            <a:srgbClr val="02528A"/>
          </a:solidFill>
          <a:ln>
            <a:solidFill>
              <a:srgbClr val="02528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Non-recourse </a:t>
            </a:r>
          </a:p>
          <a:p>
            <a:pPr algn="ctr"/>
            <a:r>
              <a:rPr lang="en-US" dirty="0">
                <a:latin typeface="Gill Sans MT" panose="020B0502020104020203" pitchFamily="34" charset="0"/>
              </a:rPr>
              <a:t>(no personal guarantee)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5B88D-E90C-8DD8-136D-199921D037B8}"/>
              </a:ext>
            </a:extLst>
          </p:cNvPr>
          <p:cNvSpPr/>
          <p:nvPr/>
        </p:nvSpPr>
        <p:spPr>
          <a:xfrm>
            <a:off x="4064156" y="1691005"/>
            <a:ext cx="2651011" cy="1499952"/>
          </a:xfrm>
          <a:prstGeom prst="rect">
            <a:avLst/>
          </a:prstGeom>
          <a:solidFill>
            <a:srgbClr val="02528A"/>
          </a:solidFill>
          <a:ln>
            <a:solidFill>
              <a:srgbClr val="02528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For new construction, </a:t>
            </a:r>
          </a:p>
          <a:p>
            <a:pPr algn="ctr"/>
            <a:r>
              <a:rPr lang="en-US" dirty="0">
                <a:latin typeface="Gill Sans MT" panose="020B0502020104020203" pitchFamily="34" charset="0"/>
              </a:rPr>
              <a:t>15%-35% of project costs</a:t>
            </a:r>
          </a:p>
        </p:txBody>
      </p:sp>
    </p:spTree>
    <p:extLst>
      <p:ext uri="{BB962C8B-B14F-4D97-AF65-F5344CB8AC3E}">
        <p14:creationId xmlns:p14="http://schemas.microsoft.com/office/powerpoint/2010/main" val="309077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BAAF-78D2-45E0-A1B7-CF65643D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How is C-PACE Financing implemented and operated?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EAF5-7110-4D48-BE3E-C3A04AEA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10C2-C65F-D54D-907F-6F89748EE299}" type="slidenum">
              <a:rPr lang="en-US" sz="1400" smtClean="0"/>
              <a:pPr/>
              <a:t>5</a:t>
            </a:fld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D7A91-7A81-4198-BB52-7F9B900F630D}"/>
              </a:ext>
            </a:extLst>
          </p:cNvPr>
          <p:cNvSpPr txBox="1"/>
          <p:nvPr/>
        </p:nvSpPr>
        <p:spPr>
          <a:xfrm>
            <a:off x="274320" y="1498023"/>
            <a:ext cx="10058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457200">
              <a:buFont typeface="+mj-lt"/>
              <a:buAutoNum type="arabicPeriod"/>
            </a:pPr>
            <a:r>
              <a:rPr lang="en-US" sz="2000" b="1" dirty="0">
                <a:latin typeface="Gill Sans"/>
              </a:rPr>
              <a:t>A state enacts a statute authorizing the C-PACE program. C-PACE Alliance can provide examples from other states.</a:t>
            </a:r>
          </a:p>
          <a:p>
            <a:pPr marL="801688" indent="-457200">
              <a:buFont typeface="+mj-lt"/>
              <a:buAutoNum type="arabicPeriod"/>
            </a:pPr>
            <a:endParaRPr lang="en-US" sz="2000" b="1" dirty="0">
              <a:latin typeface="Gill Sans"/>
            </a:endParaRPr>
          </a:p>
          <a:p>
            <a:pPr marL="801688" indent="-457200">
              <a:buFont typeface="+mj-lt"/>
              <a:buAutoNum type="arabicPeriod"/>
            </a:pPr>
            <a:r>
              <a:rPr lang="en-US" sz="2000" b="1" dirty="0">
                <a:latin typeface="Gill Sans"/>
              </a:rPr>
              <a:t>Local governments in the state adopt an ordinance or resolution to participate in a statewide program (if available) or to administer the program itself (or contract with a private third party to administer the program).  </a:t>
            </a:r>
          </a:p>
          <a:p>
            <a:pPr marL="801688" indent="-457200">
              <a:buFont typeface="+mj-lt"/>
              <a:buAutoNum type="arabicPeriod"/>
            </a:pPr>
            <a:endParaRPr lang="en-US" sz="2000" b="1" dirty="0">
              <a:latin typeface="Gill Sans"/>
            </a:endParaRPr>
          </a:p>
          <a:p>
            <a:pPr marL="801688" indent="-457200">
              <a:buFont typeface="+mj-lt"/>
              <a:buAutoNum type="arabicPeriod"/>
            </a:pPr>
            <a:r>
              <a:rPr lang="en-US" sz="2000" b="1" dirty="0">
                <a:latin typeface="Gill Sans"/>
              </a:rPr>
              <a:t>Uniform program documents across local governments in the state will save time and expenses.  C-PACE Alliance can provide model documents used in other states.</a:t>
            </a:r>
          </a:p>
          <a:p>
            <a:pPr marL="801688" indent="-457200">
              <a:buFont typeface="+mj-lt"/>
              <a:buAutoNum type="arabicPeriod"/>
            </a:pPr>
            <a:endParaRPr lang="en-US" sz="2000" b="1" dirty="0">
              <a:latin typeface="Gill Sans"/>
            </a:endParaRPr>
          </a:p>
          <a:p>
            <a:pPr marL="801688" indent="-457200">
              <a:buFont typeface="+mj-lt"/>
              <a:buAutoNum type="arabicPeriod"/>
            </a:pPr>
            <a:r>
              <a:rPr lang="en-US" sz="2000" b="1" dirty="0">
                <a:latin typeface="Gill Sans"/>
              </a:rPr>
              <a:t>Property owners and developers work with C-PACE capital providers and the program administrator on individual projects. </a:t>
            </a:r>
          </a:p>
          <a:p>
            <a:endParaRPr lang="en-US" sz="2000" b="1" dirty="0">
              <a:latin typeface="Gill Sans"/>
            </a:endParaRPr>
          </a:p>
          <a:p>
            <a:endParaRPr lang="en-US" sz="2000" b="1" dirty="0">
              <a:latin typeface="Gill Sans"/>
            </a:endParaRPr>
          </a:p>
          <a:p>
            <a:endParaRPr lang="en-US" sz="1400" dirty="0">
              <a:solidFill>
                <a:srgbClr val="4C4C4C"/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6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BAAF-78D2-45E0-A1B7-CF65643D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How is C-PACE financing process different than traditional lending?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EAF5-7110-4D48-BE3E-C3A04AEA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364" y="6313397"/>
            <a:ext cx="2844800" cy="365125"/>
          </a:xfrm>
          <a:prstGeom prst="rect">
            <a:avLst/>
          </a:prstGeom>
        </p:spPr>
        <p:txBody>
          <a:bodyPr/>
          <a:lstStyle/>
          <a:p>
            <a:pPr algn="l"/>
            <a:fld id="{1CD510C2-C65F-D54D-907F-6F89748EE299}" type="slidenum">
              <a:rPr lang="en-US" sz="1400" smtClean="0"/>
              <a:pPr algn="l"/>
              <a:t>6</a:t>
            </a:fld>
            <a:endParaRPr lang="en-US" sz="14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C0C5ECC-B7A7-4F03-B967-CFB510138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460942"/>
              </p:ext>
            </p:extLst>
          </p:nvPr>
        </p:nvGraphicFramePr>
        <p:xfrm>
          <a:off x="1142957" y="1252452"/>
          <a:ext cx="9098323" cy="496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5075C2B-E8C2-30C2-485A-D3D2466322FC}"/>
              </a:ext>
            </a:extLst>
          </p:cNvPr>
          <p:cNvSpPr/>
          <p:nvPr/>
        </p:nvSpPr>
        <p:spPr>
          <a:xfrm>
            <a:off x="1840336" y="3795760"/>
            <a:ext cx="653029" cy="6530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CBBFB4-4678-29F6-73AD-39282E9F1BC1}"/>
              </a:ext>
            </a:extLst>
          </p:cNvPr>
          <p:cNvSpPr/>
          <p:nvPr/>
        </p:nvSpPr>
        <p:spPr>
          <a:xfrm>
            <a:off x="1624205" y="4573838"/>
            <a:ext cx="653029" cy="6530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BAAF-78D2-45E0-A1B7-CF65643D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0436"/>
            <a:ext cx="10972800" cy="889849"/>
          </a:xfrm>
        </p:spPr>
        <p:txBody>
          <a:bodyPr/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Active C-PACE Programs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0EAF5-7110-4D48-BE3E-C3A04AEA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10C2-C65F-D54D-907F-6F89748EE299}" type="slidenum">
              <a:rPr lang="en-US" sz="1400" smtClean="0"/>
              <a:pPr/>
              <a:t>7</a:t>
            </a:fld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AE2A9-4BD7-FED5-200F-4062C72FA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85" t="28821" r="3071" b="18154"/>
          <a:stretch/>
        </p:blipFill>
        <p:spPr>
          <a:xfrm>
            <a:off x="1501477" y="1230924"/>
            <a:ext cx="8418843" cy="492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01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tros PACE PPT Slides (DRAFT) 05-16-18" id="{509F7115-918B-4450-B74C-2E14AFC40BA5}" vid="{A17DF770-80A6-42DB-90F0-739C622C4E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ULI Webinar - Petros PACE PPT Slides (DRAFT) 05-16-18</Template>
  <TotalTime>12197</TotalTime>
  <Words>398</Words>
  <Application>Microsoft Office PowerPoint</Application>
  <PresentationFormat>Widescreen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Gill Sans</vt:lpstr>
      <vt:lpstr>Gill Sans MT</vt:lpstr>
      <vt:lpstr>Lucida Grande</vt:lpstr>
      <vt:lpstr>Wingdings</vt:lpstr>
      <vt:lpstr>1_Office Theme</vt:lpstr>
      <vt:lpstr>PowerPoint Presentation</vt:lpstr>
      <vt:lpstr>What is Commercial PACE Financing?</vt:lpstr>
      <vt:lpstr>Typical Measures Funded by C-PACE</vt:lpstr>
      <vt:lpstr>Why C-PACE appeals to property owners</vt:lpstr>
      <vt:lpstr>How is C-PACE Financing implemented and operated?</vt:lpstr>
      <vt:lpstr>How is C-PACE financing process different than traditional lending?</vt:lpstr>
      <vt:lpstr>Active C-PACE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ULI Webinar Financing for Sustainable Real Estate Projects: Resources and Results</dc:title>
  <dc:creator>Rachel Davis</dc:creator>
  <cp:lastModifiedBy>General</cp:lastModifiedBy>
  <cp:revision>125</cp:revision>
  <dcterms:created xsi:type="dcterms:W3CDTF">2018-05-16T18:48:15Z</dcterms:created>
  <dcterms:modified xsi:type="dcterms:W3CDTF">2024-08-21T16:57:53Z</dcterms:modified>
</cp:coreProperties>
</file>